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261" r:id="rId3"/>
    <p:sldId id="257" r:id="rId4"/>
    <p:sldId id="258" r:id="rId5"/>
    <p:sldId id="262" r:id="rId6"/>
    <p:sldId id="263" r:id="rId7"/>
    <p:sldId id="264" r:id="rId8"/>
    <p:sldId id="265" r:id="rId9"/>
    <p:sldId id="266" r:id="rId10"/>
    <p:sldId id="259" r:id="rId11"/>
    <p:sldId id="260" r:id="rId1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2177" autoAdjust="0"/>
  </p:normalViewPr>
  <p:slideViewPr>
    <p:cSldViewPr snapToGrid="0">
      <p:cViewPr varScale="1">
        <p:scale>
          <a:sx n="48" d="100"/>
          <a:sy n="48" d="100"/>
        </p:scale>
        <p:origin x="1364" y="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08741-E4BA-4C42-B56C-7F05E3E5D7BF}" type="datetimeFigureOut">
              <a:rPr lang="de-DE" smtClean="0"/>
              <a:t>13.01.2019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0F07E7-B423-48DF-9AE5-73065DB489B6}" type="slidenum">
              <a:rPr lang="de-DE" smtClean="0"/>
              <a:t>‹Nr.›</a:t>
            </a:fld>
            <a:endParaRPr lang="de-DE"/>
          </a:p>
        </p:txBody>
      </p:sp>
    </p:spTree>
    <p:extLst>
      <p:ext uri="{BB962C8B-B14F-4D97-AF65-F5344CB8AC3E}">
        <p14:creationId xmlns:p14="http://schemas.microsoft.com/office/powerpoint/2010/main" val="38089829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Zunächst möchte ich erklären, was Low </a:t>
            </a:r>
            <a:r>
              <a:rPr lang="de-DE" dirty="0" err="1"/>
              <a:t>Poly</a:t>
            </a:r>
            <a:r>
              <a:rPr lang="de-DE" dirty="0"/>
              <a:t> überhaupt ist.</a:t>
            </a:r>
          </a:p>
          <a:p>
            <a:r>
              <a:rPr lang="de-DE" dirty="0"/>
              <a:t>Es handelt sich dabei um einen Grafikstil, in der die Figuren und Objekte möglichst wenig Flächen hat. </a:t>
            </a:r>
          </a:p>
          <a:p>
            <a:r>
              <a:rPr lang="de-DE" dirty="0"/>
              <a:t>Ursprünglich ist der Grafikstil in den 90er Jahren aus der Not der Spieleentwickler entstanden, 3D Modelle trotz geringer Rechenkapazität flüssig darstellen zu lassen. Heutzutage wird der Low-Poly-Stil eher aus ästhetischen als aus optimieren Gründen verwendet. Auch wird sie von kleinen Spieleentwicklern verwendet, um möglichst schnell und kostensparend 3D-Modelle zu erstellen. </a:t>
            </a:r>
          </a:p>
          <a:p>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2</a:t>
            </a:fld>
            <a:endParaRPr lang="de-DE"/>
          </a:p>
        </p:txBody>
      </p:sp>
    </p:spTree>
    <p:extLst>
      <p:ext uri="{BB962C8B-B14F-4D97-AF65-F5344CB8AC3E}">
        <p14:creationId xmlns:p14="http://schemas.microsoft.com/office/powerpoint/2010/main" val="816974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Meine Vorgehensweise ist nun folgende: Es wird aus einem einfachen Low-Poly-Animationsfilm mit dem Namen “Der Wunschstein”, den ich zusammen mit 3 anderen Leuten im Bachelorstudiengang erstellt habe, ein VR-Film erstellt werden. Durch das Ausprobieren verschiedener Geräusche soll getestet werden, wie der Film immersiver wirkt. </a:t>
            </a:r>
            <a:endParaRPr lang="de-DE" b="0" dirty="0">
              <a:effectLst/>
            </a:endParaRPr>
          </a:p>
          <a:p>
            <a:pPr rtl="0"/>
            <a:r>
              <a:rPr lang="de-DE" sz="1200" b="0" i="0" u="none" strike="noStrike" kern="1200" dirty="0">
                <a:solidFill>
                  <a:schemeClr val="tx1"/>
                </a:solidFill>
                <a:effectLst/>
                <a:latin typeface="+mn-lt"/>
                <a:ea typeface="+mn-ea"/>
                <a:cs typeface="+mn-cs"/>
              </a:rPr>
              <a:t>Der Film thematisiert die Heldenreise. Bei der Heldenreise handelt es sich um ein Erzählmuster, in der der Hauptprotagonist durch das Lösen von Aufgaben und durch verschiedene Erlebnisse in einem bestimmten Ablauf wächst und reift. </a:t>
            </a:r>
            <a:endParaRPr lang="de-DE" b="0" dirty="0">
              <a:effectLst/>
            </a:endParaRPr>
          </a:p>
          <a:p>
            <a:br>
              <a:rPr lang="de-DE" dirty="0"/>
            </a:br>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3</a:t>
            </a:fld>
            <a:endParaRPr lang="de-DE"/>
          </a:p>
        </p:txBody>
      </p:sp>
    </p:spTree>
    <p:extLst>
      <p:ext uri="{BB962C8B-B14F-4D97-AF65-F5344CB8AC3E}">
        <p14:creationId xmlns:p14="http://schemas.microsoft.com/office/powerpoint/2010/main" val="3377544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sz="1200" b="0" i="0" u="none" strike="noStrike" kern="1200" dirty="0">
                <a:solidFill>
                  <a:schemeClr val="tx1"/>
                </a:solidFill>
                <a:effectLst/>
                <a:latin typeface="+mn-lt"/>
                <a:ea typeface="+mn-ea"/>
                <a:cs typeface="+mn-cs"/>
              </a:rPr>
              <a:t>Zunächst möchte ich die Story des Films erzählen:</a:t>
            </a:r>
            <a:endParaRPr lang="de-DE" b="0" dirty="0">
              <a:effectLst/>
            </a:endParaRPr>
          </a:p>
          <a:p>
            <a:pPr rtl="0"/>
            <a:r>
              <a:rPr lang="de-DE" sz="1200" b="0" i="0" u="none" strike="noStrike" kern="1200" dirty="0">
                <a:solidFill>
                  <a:schemeClr val="tx1"/>
                </a:solidFill>
                <a:effectLst/>
                <a:latin typeface="+mn-lt"/>
                <a:ea typeface="+mn-ea"/>
                <a:cs typeface="+mn-cs"/>
              </a:rPr>
              <a:t>Sie beginnt in einem kleinen und einfachen Dorf.</a:t>
            </a:r>
            <a:endParaRPr lang="de-DE" b="0" dirty="0">
              <a:effectLst/>
            </a:endParaRPr>
          </a:p>
          <a:p>
            <a:pPr rtl="0"/>
            <a:r>
              <a:rPr lang="de-DE" sz="1200" b="0" i="0" u="none" strike="noStrike" kern="1200" dirty="0">
                <a:solidFill>
                  <a:schemeClr val="tx1"/>
                </a:solidFill>
                <a:effectLst/>
                <a:latin typeface="+mn-lt"/>
                <a:ea typeface="+mn-ea"/>
                <a:cs typeface="+mn-cs"/>
              </a:rPr>
              <a:t>Man sieht zunächst den Helden mit dem Stuhl hin- und </a:t>
            </a:r>
            <a:r>
              <a:rPr lang="de-DE" sz="1200" b="0" i="0" u="none" strike="noStrike" kern="1200" dirty="0" err="1">
                <a:solidFill>
                  <a:schemeClr val="tx1"/>
                </a:solidFill>
                <a:effectLst/>
                <a:latin typeface="+mn-lt"/>
                <a:ea typeface="+mn-ea"/>
                <a:cs typeface="+mn-cs"/>
              </a:rPr>
              <a:t>herwippen</a:t>
            </a:r>
            <a:r>
              <a:rPr lang="de-DE" sz="1200" b="0" i="0" u="none" strike="noStrike" kern="1200" dirty="0">
                <a:solidFill>
                  <a:schemeClr val="tx1"/>
                </a:solidFill>
                <a:effectLst/>
                <a:latin typeface="+mn-lt"/>
                <a:ea typeface="+mn-ea"/>
                <a:cs typeface="+mn-cs"/>
              </a:rPr>
              <a:t>. Ihm ist langweilig und er überlegt sich auf ein Abenteuer einzulassen und sich auf die Suche nach einem magischen Stein zu machen. Das Besondere an dem Stein ist, dass dieser einer Person einen Wunsch erfüllen kann. </a:t>
            </a:r>
          </a:p>
          <a:p>
            <a:pPr rtl="0"/>
            <a:endParaRPr lang="de-DE" b="0" dirty="0">
              <a:effectLst/>
            </a:endParaRPr>
          </a:p>
        </p:txBody>
      </p:sp>
      <p:sp>
        <p:nvSpPr>
          <p:cNvPr id="4" name="Foliennummernplatzhalter 3"/>
          <p:cNvSpPr>
            <a:spLocks noGrp="1"/>
          </p:cNvSpPr>
          <p:nvPr>
            <p:ph type="sldNum" sz="quarter" idx="5"/>
          </p:nvPr>
        </p:nvSpPr>
        <p:spPr/>
        <p:txBody>
          <a:bodyPr/>
          <a:lstStyle/>
          <a:p>
            <a:fld id="{C50F07E7-B423-48DF-9AE5-73065DB489B6}" type="slidenum">
              <a:rPr lang="de-DE" smtClean="0"/>
              <a:t>4</a:t>
            </a:fld>
            <a:endParaRPr lang="de-DE"/>
          </a:p>
        </p:txBody>
      </p:sp>
    </p:spTree>
    <p:extLst>
      <p:ext uri="{BB962C8B-B14F-4D97-AF65-F5344CB8AC3E}">
        <p14:creationId xmlns:p14="http://schemas.microsoft.com/office/powerpoint/2010/main" val="3825822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Der Held läuft entspannt einen Weg entlang und wird von einem plötzlich aus dem Gebüsch auftauchenden Bären erschrocken. Daraufhin läuft er vor diesem Weg. </a:t>
            </a:r>
          </a:p>
          <a:p>
            <a:r>
              <a:rPr lang="de-DE" sz="1200" kern="1200" dirty="0">
                <a:solidFill>
                  <a:schemeClr val="tx1"/>
                </a:solidFill>
                <a:effectLst/>
                <a:latin typeface="+mn-lt"/>
                <a:ea typeface="+mn-ea"/>
                <a:cs typeface="+mn-cs"/>
              </a:rPr>
              <a:t>Der Held hat ein Lagerfeuer gemacht und schläft ein. Während er schläft taucht ein verrückter Zauberer auf, der um das noch brennende Lagerfeuer tanzt und sich dabei verbrennt. </a:t>
            </a:r>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5</a:t>
            </a:fld>
            <a:endParaRPr lang="de-DE"/>
          </a:p>
        </p:txBody>
      </p:sp>
    </p:spTree>
    <p:extLst>
      <p:ext uri="{BB962C8B-B14F-4D97-AF65-F5344CB8AC3E}">
        <p14:creationId xmlns:p14="http://schemas.microsoft.com/office/powerpoint/2010/main" val="23266854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Der Held wacht am nächsten Morgen auf und findet überrascht ein Schwert neben sich. Erfreut hebt er diesen auf. </a:t>
            </a:r>
          </a:p>
          <a:p>
            <a:pPr lvl="0" fontAlgn="base"/>
            <a:r>
              <a:rPr lang="de-DE" sz="1200" u="none" strike="noStrike" kern="1200" dirty="0">
                <a:solidFill>
                  <a:schemeClr val="tx1"/>
                </a:solidFill>
                <a:effectLst/>
                <a:latin typeface="+mn-lt"/>
                <a:ea typeface="+mn-ea"/>
                <a:cs typeface="+mn-cs"/>
              </a:rPr>
              <a:t>Der Held muss gegen den verrückten Zauberer kämpfen, um den magischen </a:t>
            </a:r>
          </a:p>
          <a:p>
            <a:r>
              <a:rPr lang="de-DE" sz="1200" kern="1200" dirty="0">
                <a:solidFill>
                  <a:schemeClr val="tx1"/>
                </a:solidFill>
                <a:effectLst/>
                <a:latin typeface="+mn-lt"/>
                <a:ea typeface="+mn-ea"/>
                <a:cs typeface="+mn-cs"/>
              </a:rPr>
              <a:t>Stein zu erhalten. Er hat große Angst vor dem Kampf und hockt sich auf den Boden. Zitternd hält er sein Schwert mit beiden Händen fest. Der verrückte Zauberer kommt auf ihn </a:t>
            </a:r>
            <a:r>
              <a:rPr lang="de-DE" sz="1200" kern="1200" dirty="0" err="1">
                <a:solidFill>
                  <a:schemeClr val="tx1"/>
                </a:solidFill>
                <a:effectLst/>
                <a:latin typeface="+mn-lt"/>
                <a:ea typeface="+mn-ea"/>
                <a:cs typeface="+mn-cs"/>
              </a:rPr>
              <a:t>zugetanzt</a:t>
            </a:r>
            <a:r>
              <a:rPr lang="de-DE" sz="1200" kern="1200" dirty="0">
                <a:solidFill>
                  <a:schemeClr val="tx1"/>
                </a:solidFill>
                <a:effectLst/>
                <a:latin typeface="+mn-lt"/>
                <a:ea typeface="+mn-ea"/>
                <a:cs typeface="+mn-cs"/>
              </a:rPr>
              <a:t> und fällt dabei hin, sodass er vom Schwert durchstochen wird. </a:t>
            </a:r>
          </a:p>
          <a:p>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6</a:t>
            </a:fld>
            <a:endParaRPr lang="de-DE"/>
          </a:p>
        </p:txBody>
      </p:sp>
    </p:spTree>
    <p:extLst>
      <p:ext uri="{BB962C8B-B14F-4D97-AF65-F5344CB8AC3E}">
        <p14:creationId xmlns:p14="http://schemas.microsoft.com/office/powerpoint/2010/main" val="597662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kern="1200" dirty="0">
                <a:solidFill>
                  <a:schemeClr val="tx1"/>
                </a:solidFill>
                <a:effectLst/>
                <a:latin typeface="+mn-lt"/>
                <a:ea typeface="+mn-ea"/>
                <a:cs typeface="+mn-cs"/>
              </a:rPr>
              <a:t>Der magische Stein kommt auf den Helden zugeflogen und er nimmt zufrieden den Stein in die Hände. </a:t>
            </a:r>
            <a:r>
              <a:rPr lang="de-DE" sz="1200" b="0" i="0" kern="1200" dirty="0">
                <a:solidFill>
                  <a:schemeClr val="tx1"/>
                </a:solidFill>
                <a:effectLst/>
                <a:latin typeface="+mn-lt"/>
                <a:ea typeface="+mn-ea"/>
                <a:cs typeface="+mn-cs"/>
              </a:rPr>
              <a:t>Kampf mit dem Zauberer und Erhalt des Steins</a:t>
            </a:r>
            <a:endParaRPr lang="de-DE" sz="1200" kern="1200" dirty="0">
              <a:solidFill>
                <a:schemeClr val="tx1"/>
              </a:solidFill>
              <a:effectLst/>
              <a:latin typeface="+mn-lt"/>
              <a:ea typeface="+mn-ea"/>
              <a:cs typeface="+mn-cs"/>
            </a:endParaRPr>
          </a:p>
          <a:p>
            <a:r>
              <a:rPr lang="de-DE" sz="1200" kern="1200" dirty="0">
                <a:solidFill>
                  <a:schemeClr val="tx1"/>
                </a:solidFill>
                <a:effectLst/>
                <a:latin typeface="+mn-lt"/>
                <a:ea typeface="+mn-ea"/>
                <a:cs typeface="+mn-cs"/>
              </a:rPr>
              <a:t>Der Held hat ein sich Bier in der Taverne gewünscht. Der Wunsch wurde ihm erfüllt und zufrieden trinkt er zum Abschluss sein Bier aus. </a:t>
            </a:r>
          </a:p>
          <a:p>
            <a:r>
              <a:rPr lang="de-DE" sz="1200" kern="1200" dirty="0">
                <a:solidFill>
                  <a:schemeClr val="tx1"/>
                </a:solidFill>
                <a:effectLst/>
                <a:latin typeface="+mn-lt"/>
                <a:ea typeface="+mn-ea"/>
                <a:cs typeface="+mn-cs"/>
              </a:rPr>
              <a:t>Und damit endet der Film.</a:t>
            </a:r>
          </a:p>
          <a:p>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7</a:t>
            </a:fld>
            <a:endParaRPr lang="de-DE"/>
          </a:p>
        </p:txBody>
      </p:sp>
    </p:spTree>
    <p:extLst>
      <p:ext uri="{BB962C8B-B14F-4D97-AF65-F5344CB8AC3E}">
        <p14:creationId xmlns:p14="http://schemas.microsoft.com/office/powerpoint/2010/main" val="5501930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Zu vertonende Szenen:</a:t>
            </a: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u="none" strike="noStrike" kern="1200" dirty="0">
                <a:solidFill>
                  <a:schemeClr val="tx1"/>
                </a:solidFill>
                <a:effectLst/>
                <a:latin typeface="+mn-lt"/>
                <a:ea typeface="+mn-ea"/>
                <a:cs typeface="+mn-cs"/>
              </a:rPr>
              <a:t>Geräusche: Stuhlwippen, Windstoß, Armbewegungen</a:t>
            </a:r>
            <a:endParaRPr lang="de-DE" b="0" dirty="0">
              <a:effectLst/>
            </a:endParaRPr>
          </a:p>
          <a:p>
            <a:r>
              <a:rPr lang="de-DE" dirty="0"/>
              <a:t>Wind nichts passendes gefunden: Wahrscheinlich mit Pure Data synthetisieren</a:t>
            </a:r>
          </a:p>
        </p:txBody>
      </p:sp>
      <p:sp>
        <p:nvSpPr>
          <p:cNvPr id="4" name="Foliennummernplatzhalter 3"/>
          <p:cNvSpPr>
            <a:spLocks noGrp="1"/>
          </p:cNvSpPr>
          <p:nvPr>
            <p:ph type="sldNum" sz="quarter" idx="5"/>
          </p:nvPr>
        </p:nvSpPr>
        <p:spPr/>
        <p:txBody>
          <a:bodyPr/>
          <a:lstStyle/>
          <a:p>
            <a:fld id="{C50F07E7-B423-48DF-9AE5-73065DB489B6}" type="slidenum">
              <a:rPr lang="de-DE" smtClean="0"/>
              <a:t>8</a:t>
            </a:fld>
            <a:endParaRPr lang="de-DE"/>
          </a:p>
        </p:txBody>
      </p:sp>
    </p:spTree>
    <p:extLst>
      <p:ext uri="{BB962C8B-B14F-4D97-AF65-F5344CB8AC3E}">
        <p14:creationId xmlns:p14="http://schemas.microsoft.com/office/powerpoint/2010/main" val="3245230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Gebüschgeräusche</a:t>
            </a:r>
            <a:endParaRPr lang="de-DE" dirty="0"/>
          </a:p>
          <a:p>
            <a:r>
              <a:rPr lang="de-DE" dirty="0"/>
              <a:t>Brüllen des </a:t>
            </a:r>
            <a:r>
              <a:rPr lang="de-DE" dirty="0" err="1"/>
              <a:t>Bäres</a:t>
            </a:r>
            <a:endParaRPr lang="de-DE" dirty="0"/>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b="0" i="0" kern="1200" dirty="0">
                <a:solidFill>
                  <a:schemeClr val="tx1"/>
                </a:solidFill>
                <a:effectLst/>
                <a:latin typeface="+mn-lt"/>
                <a:ea typeface="+mn-ea"/>
                <a:cs typeface="+mn-cs"/>
              </a:rPr>
              <a:t>Plan ist es noch den Kampf mit dem Zauberer und den Erhalt des Steins zu vertonen. Bisher wurden da aber noch keine Sounds herausgesucht.</a:t>
            </a:r>
          </a:p>
          <a:p>
            <a:endParaRPr lang="de-DE" dirty="0"/>
          </a:p>
          <a:p>
            <a:endParaRPr lang="de-DE" dirty="0"/>
          </a:p>
        </p:txBody>
      </p:sp>
      <p:sp>
        <p:nvSpPr>
          <p:cNvPr id="4" name="Foliennummernplatzhalter 3"/>
          <p:cNvSpPr>
            <a:spLocks noGrp="1"/>
          </p:cNvSpPr>
          <p:nvPr>
            <p:ph type="sldNum" sz="quarter" idx="5"/>
          </p:nvPr>
        </p:nvSpPr>
        <p:spPr/>
        <p:txBody>
          <a:bodyPr/>
          <a:lstStyle/>
          <a:p>
            <a:fld id="{C50F07E7-B423-48DF-9AE5-73065DB489B6}" type="slidenum">
              <a:rPr lang="de-DE" smtClean="0"/>
              <a:t>9</a:t>
            </a:fld>
            <a:endParaRPr lang="de-DE"/>
          </a:p>
        </p:txBody>
      </p:sp>
    </p:spTree>
    <p:extLst>
      <p:ext uri="{BB962C8B-B14F-4D97-AF65-F5344CB8AC3E}">
        <p14:creationId xmlns:p14="http://schemas.microsoft.com/office/powerpoint/2010/main" val="1805095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Vorher wurde die Handlung des Films mit Untertiteleinblendungen erzählt.</a:t>
            </a:r>
          </a:p>
          <a:p>
            <a:r>
              <a:rPr lang="de-DE" dirty="0"/>
              <a:t>Nun soll ein Erzähler die Handlung des Films in der Off-Stimme erzählen.</a:t>
            </a:r>
          </a:p>
          <a:p>
            <a:r>
              <a:rPr lang="de-DE" dirty="0"/>
              <a:t>Plan ist, dass ich selbst die Sprachaufnahmen mache oder einen Freund frage und gucke welche Effekte dafür sorgen, damit die Stimme zur Handlung passt.  </a:t>
            </a:r>
          </a:p>
          <a:p>
            <a:endParaRPr lang="de-DE" dirty="0"/>
          </a:p>
          <a:p>
            <a:r>
              <a:rPr lang="de-DE" dirty="0"/>
              <a:t>Im Hintergrund gibt es mittelalterliche Musik.</a:t>
            </a:r>
          </a:p>
        </p:txBody>
      </p:sp>
      <p:sp>
        <p:nvSpPr>
          <p:cNvPr id="4" name="Foliennummernplatzhalter 3"/>
          <p:cNvSpPr>
            <a:spLocks noGrp="1"/>
          </p:cNvSpPr>
          <p:nvPr>
            <p:ph type="sldNum" sz="quarter" idx="5"/>
          </p:nvPr>
        </p:nvSpPr>
        <p:spPr/>
        <p:txBody>
          <a:bodyPr/>
          <a:lstStyle/>
          <a:p>
            <a:fld id="{C50F07E7-B423-48DF-9AE5-73065DB489B6}" type="slidenum">
              <a:rPr lang="de-DE" smtClean="0"/>
              <a:t>10</a:t>
            </a:fld>
            <a:endParaRPr lang="de-DE"/>
          </a:p>
        </p:txBody>
      </p:sp>
    </p:spTree>
    <p:extLst>
      <p:ext uri="{BB962C8B-B14F-4D97-AF65-F5344CB8AC3E}">
        <p14:creationId xmlns:p14="http://schemas.microsoft.com/office/powerpoint/2010/main" val="1066536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51E330-B2C3-424E-AC10-DC85C0B3F33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55E2E6BC-EEEA-4DD5-B327-99A7844BF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0F44B6A4-1B31-4B8F-B6C7-49D9D28A8FA7}"/>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513FE42F-0C35-4EE0-855F-E30C4E98088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48D95A5B-55F9-4ADF-98C6-3E2A1A155AB2}"/>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7837277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2A35B4-C679-4314-9860-8D3595D791C8}"/>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979D58F9-0116-4B84-A0DD-25D689D5933D}"/>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C4B578BD-0C62-4A20-8135-DA8BC643E7CD}"/>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FAC1BD21-6327-4EBD-9606-8F97F6FA5CB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A35DE65-5C16-43AB-9038-E0B752C146DB}"/>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6761916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376B3221-8177-4A29-BB7B-472DF8442E13}"/>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1F894AA8-5FA2-49B1-AD5E-CD2F38D42521}"/>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9954512-1556-4CA3-A9D0-471D8A44F170}"/>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E27446BE-CA0F-430F-977E-297B91D7011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81B523B-34CE-4F22-8F23-5A187190668B}"/>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4014772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F7CD7EF-244B-4482-851C-2F42EEAB434D}"/>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DBCA1E95-CBF0-4CA5-A795-32FFF4E3B71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952298D-7B2E-45F7-BA28-0C3F222989DA}"/>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2164ED53-8F33-4BBF-88EE-A89444250C6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7866A4-0E23-45A4-BC47-90E08CF860E0}"/>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14359822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6A4C22-51C5-44DB-B402-C3BCA5264FAD}"/>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5BAA761-3D9B-48DD-AD58-46FCE4313D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7265A4E-64C9-47AA-BC80-331AF7D1C70F}"/>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5266EC6A-D289-4910-A5FB-2D9B458568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C9A4558-FC4A-4BB7-A431-34F458439921}"/>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1902783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2EB7FFD-25BA-4E50-8782-63CF32A645A1}"/>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C3749170-F203-4D67-B7FA-095B185B917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7B8EB1A5-77FE-4803-A273-AD3E78A1C845}"/>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445F7E7-B169-4A0F-B78E-65EAC51AE3A6}"/>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6" name="Fußzeilenplatzhalter 5">
            <a:extLst>
              <a:ext uri="{FF2B5EF4-FFF2-40B4-BE49-F238E27FC236}">
                <a16:creationId xmlns:a16="http://schemas.microsoft.com/office/drawing/2014/main" id="{03F10027-4CED-4012-BEBD-145BCE47D23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C8AC00A-4E38-4F5C-88D2-5FD449C59792}"/>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22330218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E09D3B-6F41-437B-AF3E-4D018E4A095F}"/>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04BE0F9-505C-4F81-8D2E-64E7E0881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0B2390EE-E05B-49BE-9C96-6B38236A778A}"/>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3AB6E293-4E08-4432-B25A-CF2FD55DB5A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40C4BC0-9F14-4DAD-99E0-386A45F896BB}"/>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74EB33A4-0A0E-4698-96F8-32A0C737C2F3}"/>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8" name="Fußzeilenplatzhalter 7">
            <a:extLst>
              <a:ext uri="{FF2B5EF4-FFF2-40B4-BE49-F238E27FC236}">
                <a16:creationId xmlns:a16="http://schemas.microsoft.com/office/drawing/2014/main" id="{78E3B5A3-4C6C-4E2B-8F78-527A279AB46E}"/>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6125749F-33B2-4ABE-8FE3-9390D2A6A429}"/>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3858269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35039CD-646E-4017-9110-FAFF4BBEC4E0}"/>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8F646E3-8C39-4F91-8FB9-8A9A7ECEF144}"/>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4" name="Fußzeilenplatzhalter 3">
            <a:extLst>
              <a:ext uri="{FF2B5EF4-FFF2-40B4-BE49-F238E27FC236}">
                <a16:creationId xmlns:a16="http://schemas.microsoft.com/office/drawing/2014/main" id="{4D5097FC-CF3B-4CFE-B1BB-E98B04608E8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A67048D4-66C1-445E-9163-D8C8383DD384}"/>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2388326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2B0D83FF-045B-4768-86CD-4037C477AD38}"/>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3" name="Fußzeilenplatzhalter 2">
            <a:extLst>
              <a:ext uri="{FF2B5EF4-FFF2-40B4-BE49-F238E27FC236}">
                <a16:creationId xmlns:a16="http://schemas.microsoft.com/office/drawing/2014/main" id="{6E274553-0ECD-4E66-8124-B61CC115C83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B00153E-1695-44F8-BA89-A97E69C4D3F3}"/>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385791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A0BEC96-71CE-4816-96DB-22803390A87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C574BF2D-C9F9-45B0-B53E-23ACE724870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1918C1FF-64DA-4293-A75D-F79DB47D4A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A1B54CA-0141-42AF-8251-AFB407ABABAC}"/>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6" name="Fußzeilenplatzhalter 5">
            <a:extLst>
              <a:ext uri="{FF2B5EF4-FFF2-40B4-BE49-F238E27FC236}">
                <a16:creationId xmlns:a16="http://schemas.microsoft.com/office/drawing/2014/main" id="{0E83D224-D28A-4969-BA90-7CF80FADA49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624B7D9-8CA5-4D33-AAD2-B6B6A895D6E2}"/>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2152750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69736D-9592-465C-9622-EF3FDC5713F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0E16CA69-CB66-48F3-9316-01C72DB04AF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7D97C3D6-CE1B-4CA1-8EE7-3E108194D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24230B0-81DE-4B38-8082-328F8B0D052F}"/>
              </a:ext>
            </a:extLst>
          </p:cNvPr>
          <p:cNvSpPr>
            <a:spLocks noGrp="1"/>
          </p:cNvSpPr>
          <p:nvPr>
            <p:ph type="dt" sz="half" idx="10"/>
          </p:nvPr>
        </p:nvSpPr>
        <p:spPr/>
        <p:txBody>
          <a:bodyPr/>
          <a:lstStyle/>
          <a:p>
            <a:fld id="{0C3F19EE-A55C-468E-9939-F9FDA874CF58}" type="datetimeFigureOut">
              <a:rPr lang="de-DE" smtClean="0"/>
              <a:t>13.01.2019</a:t>
            </a:fld>
            <a:endParaRPr lang="de-DE"/>
          </a:p>
        </p:txBody>
      </p:sp>
      <p:sp>
        <p:nvSpPr>
          <p:cNvPr id="6" name="Fußzeilenplatzhalter 5">
            <a:extLst>
              <a:ext uri="{FF2B5EF4-FFF2-40B4-BE49-F238E27FC236}">
                <a16:creationId xmlns:a16="http://schemas.microsoft.com/office/drawing/2014/main" id="{307F6C5E-C089-47C6-95D1-3E30AEED40A3}"/>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BF3B0D4-792B-4F21-BDB6-6563BA8953C7}"/>
              </a:ext>
            </a:extLst>
          </p:cNvPr>
          <p:cNvSpPr>
            <a:spLocks noGrp="1"/>
          </p:cNvSpPr>
          <p:nvPr>
            <p:ph type="sldNum" sz="quarter" idx="12"/>
          </p:nvPr>
        </p:nvSpPr>
        <p:spPr/>
        <p:txBody>
          <a:bodyPr/>
          <a:lstStyle/>
          <a:p>
            <a:fld id="{DD967EE6-9292-4C3E-A21A-6F5CF2847835}" type="slidenum">
              <a:rPr lang="de-DE" smtClean="0"/>
              <a:t>‹Nr.›</a:t>
            </a:fld>
            <a:endParaRPr lang="de-DE"/>
          </a:p>
        </p:txBody>
      </p:sp>
    </p:spTree>
    <p:extLst>
      <p:ext uri="{BB962C8B-B14F-4D97-AF65-F5344CB8AC3E}">
        <p14:creationId xmlns:p14="http://schemas.microsoft.com/office/powerpoint/2010/main" val="17140570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DCCE73-88D4-442D-B5D8-C365630AE1C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0E9E39A7-5353-4359-B769-90C7D8E5A4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2DB783A-4D03-4710-AAD5-17CC3741363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C3F19EE-A55C-468E-9939-F9FDA874CF58}" type="datetimeFigureOut">
              <a:rPr lang="de-DE" smtClean="0"/>
              <a:t>13.01.2019</a:t>
            </a:fld>
            <a:endParaRPr lang="de-DE"/>
          </a:p>
        </p:txBody>
      </p:sp>
      <p:sp>
        <p:nvSpPr>
          <p:cNvPr id="5" name="Fußzeilenplatzhalter 4">
            <a:extLst>
              <a:ext uri="{FF2B5EF4-FFF2-40B4-BE49-F238E27FC236}">
                <a16:creationId xmlns:a16="http://schemas.microsoft.com/office/drawing/2014/main" id="{507A88E0-C425-4787-AA41-8506CFB725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D1B01C3F-BBF2-411D-9534-9B4F43E689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967EE6-9292-4C3E-A21A-6F5CF2847835}" type="slidenum">
              <a:rPr lang="de-DE" smtClean="0"/>
              <a:t>‹Nr.›</a:t>
            </a:fld>
            <a:endParaRPr lang="de-DE"/>
          </a:p>
        </p:txBody>
      </p:sp>
    </p:spTree>
    <p:extLst>
      <p:ext uri="{BB962C8B-B14F-4D97-AF65-F5344CB8AC3E}">
        <p14:creationId xmlns:p14="http://schemas.microsoft.com/office/powerpoint/2010/main" val="3042325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wav"/><Relationship Id="rId1" Type="http://schemas.microsoft.com/office/2007/relationships/media" Target="../media/media6.wav"/><Relationship Id="rId6" Type="http://schemas.openxmlformats.org/officeDocument/2006/relationships/image" Target="../media/image16.png"/><Relationship Id="rId5" Type="http://schemas.openxmlformats.org/officeDocument/2006/relationships/image" Target="../media/image12.pn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hyperlink" Target="https://www.1a-telefonansagen.de/wp-content/uploads/M%C3%A4nnchen-269x300.png" TargetMode="External"/><Relationship Id="rId2" Type="http://schemas.openxmlformats.org/officeDocument/2006/relationships/hyperlink" Target="https://weblog.datenwerk.at/wp-content/uploads/2017/11/dw-Blog-Header-heldenreise.png" TargetMode="External"/><Relationship Id="rId1" Type="http://schemas.openxmlformats.org/officeDocument/2006/relationships/slideLayout" Target="../slideLayouts/slideLayout2.xml"/><Relationship Id="rId5" Type="http://schemas.openxmlformats.org/officeDocument/2006/relationships/hyperlink" Target="https://www.vectorstock.com/royalty-free-vector/wind-icon-flat-style-vector-19368694" TargetMode="External"/><Relationship Id="rId4" Type="http://schemas.openxmlformats.org/officeDocument/2006/relationships/hyperlink" Target="https://cdn.shopify.com/s/files/1/1370/2447/products/LowPolyCrafts_elephant_turquoise_2_2048x.jpg?v=1527261792"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7.xml"/><Relationship Id="rId3" Type="http://schemas.microsoft.com/office/2007/relationships/media" Target="../media/media2.wav"/><Relationship Id="rId7" Type="http://schemas.openxmlformats.org/officeDocument/2006/relationships/slideLayout" Target="../slideLayouts/slideLayout2.xml"/><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audio" Target="../media/media3.m4a"/><Relationship Id="rId11" Type="http://schemas.openxmlformats.org/officeDocument/2006/relationships/image" Target="../media/image13.png"/><Relationship Id="rId5" Type="http://schemas.microsoft.com/office/2007/relationships/media" Target="../media/media3.m4a"/><Relationship Id="rId10" Type="http://schemas.openxmlformats.org/officeDocument/2006/relationships/image" Target="../media/image12.png"/><Relationship Id="rId4" Type="http://schemas.openxmlformats.org/officeDocument/2006/relationships/audio" Target="../media/media2.wav"/><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07/relationships/media" Target="../media/media5.wav"/><Relationship Id="rId7" Type="http://schemas.openxmlformats.org/officeDocument/2006/relationships/image" Target="../media/image12.png"/><Relationship Id="rId2" Type="http://schemas.openxmlformats.org/officeDocument/2006/relationships/audio" Target="../media/media4.wav"/><Relationship Id="rId1" Type="http://schemas.microsoft.com/office/2007/relationships/media" Target="../media/media4.wav"/><Relationship Id="rId6" Type="http://schemas.openxmlformats.org/officeDocument/2006/relationships/notesSlide" Target="../notesSlides/notesSlide8.xml"/><Relationship Id="rId5" Type="http://schemas.openxmlformats.org/officeDocument/2006/relationships/slideLayout" Target="../slideLayouts/slideLayout2.xml"/><Relationship Id="rId4" Type="http://schemas.openxmlformats.org/officeDocument/2006/relationships/audio" Target="../media/media5.wav"/><Relationship Id="rId9"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423191-673E-42D6-89B3-AEB52BFA6C10}"/>
              </a:ext>
            </a:extLst>
          </p:cNvPr>
          <p:cNvSpPr>
            <a:spLocks noGrp="1"/>
          </p:cNvSpPr>
          <p:nvPr>
            <p:ph type="ctrTitle"/>
          </p:nvPr>
        </p:nvSpPr>
        <p:spPr/>
        <p:txBody>
          <a:bodyPr>
            <a:normAutofit/>
          </a:bodyPr>
          <a:lstStyle/>
          <a:p>
            <a:r>
              <a:rPr lang="de-DE" sz="4000" dirty="0"/>
              <a:t>Mit welchen akustischen Methoden lässt sich die Immersion bei einfachen Low-Poly-Modellen in einer VR-Umgebung verbessern?</a:t>
            </a:r>
          </a:p>
        </p:txBody>
      </p:sp>
      <p:sp>
        <p:nvSpPr>
          <p:cNvPr id="3" name="Untertitel 2">
            <a:extLst>
              <a:ext uri="{FF2B5EF4-FFF2-40B4-BE49-F238E27FC236}">
                <a16:creationId xmlns:a16="http://schemas.microsoft.com/office/drawing/2014/main" id="{3FD767C7-E72F-43AE-A15F-2B0B517BEF94}"/>
              </a:ext>
            </a:extLst>
          </p:cNvPr>
          <p:cNvSpPr>
            <a:spLocks noGrp="1"/>
          </p:cNvSpPr>
          <p:nvPr>
            <p:ph type="subTitle" idx="1"/>
          </p:nvPr>
        </p:nvSpPr>
        <p:spPr/>
        <p:txBody>
          <a:bodyPr/>
          <a:lstStyle/>
          <a:p>
            <a:endParaRPr lang="de-DE" dirty="0"/>
          </a:p>
          <a:p>
            <a:r>
              <a:rPr lang="de-DE" dirty="0"/>
              <a:t>Von Xuan Linh Do</a:t>
            </a:r>
          </a:p>
        </p:txBody>
      </p:sp>
    </p:spTree>
    <p:extLst>
      <p:ext uri="{BB962C8B-B14F-4D97-AF65-F5344CB8AC3E}">
        <p14:creationId xmlns:p14="http://schemas.microsoft.com/office/powerpoint/2010/main" val="3627587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E0EFDA-F298-44F2-99D7-99C516547DE2}"/>
              </a:ext>
            </a:extLst>
          </p:cNvPr>
          <p:cNvSpPr>
            <a:spLocks noGrp="1"/>
          </p:cNvSpPr>
          <p:nvPr>
            <p:ph type="title"/>
          </p:nvPr>
        </p:nvSpPr>
        <p:spPr/>
        <p:txBody>
          <a:bodyPr/>
          <a:lstStyle/>
          <a:p>
            <a:endParaRPr lang="de-DE"/>
          </a:p>
        </p:txBody>
      </p:sp>
      <p:pic>
        <p:nvPicPr>
          <p:cNvPr id="4" name="5_Sekunden_Nomen Est Omen_4. Nobody's Jig">
            <a:hlinkClick r:id="" action="ppaction://media"/>
            <a:extLst>
              <a:ext uri="{FF2B5EF4-FFF2-40B4-BE49-F238E27FC236}">
                <a16:creationId xmlns:a16="http://schemas.microsoft.com/office/drawing/2014/main" id="{BEB21F23-916D-44FE-9044-58499BACA03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5"/>
          <a:stretch>
            <a:fillRect/>
          </a:stretch>
        </p:blipFill>
        <p:spPr>
          <a:xfrm>
            <a:off x="8397461" y="3429000"/>
            <a:ext cx="406400" cy="406400"/>
          </a:xfrm>
        </p:spPr>
      </p:pic>
      <p:pic>
        <p:nvPicPr>
          <p:cNvPr id="3074" name="Picture 2" descr="https://lh6.googleusercontent.com/BA9P3zrpTNTbGHhkogPeoB_3a2up5tc_1_8r1AMdHW5h_tQaqP6BGpEgAMMWR7dDLS06pgnD8EMLZvl86hQGxaX0IW6sKHJLLh359CXHV5lf6-TDO46GceTYo-AzoarHomHbEH_-ubA">
            <a:extLst>
              <a:ext uri="{FF2B5EF4-FFF2-40B4-BE49-F238E27FC236}">
                <a16:creationId xmlns:a16="http://schemas.microsoft.com/office/drawing/2014/main" id="{8DF1AC50-C3BC-4C7B-A2F0-CE4FF5C383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595520"/>
            <a:ext cx="4823791" cy="5379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86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C0D1791-27DE-4048-8AA3-E590F0D540A4}"/>
              </a:ext>
            </a:extLst>
          </p:cNvPr>
          <p:cNvSpPr>
            <a:spLocks noGrp="1"/>
          </p:cNvSpPr>
          <p:nvPr>
            <p:ph type="title"/>
          </p:nvPr>
        </p:nvSpPr>
        <p:spPr/>
        <p:txBody>
          <a:bodyPr/>
          <a:lstStyle/>
          <a:p>
            <a:r>
              <a:rPr lang="de-DE" dirty="0"/>
              <a:t>Quellenverzeichnis</a:t>
            </a:r>
          </a:p>
        </p:txBody>
      </p:sp>
      <p:sp>
        <p:nvSpPr>
          <p:cNvPr id="3" name="Inhaltsplatzhalter 2">
            <a:extLst>
              <a:ext uri="{FF2B5EF4-FFF2-40B4-BE49-F238E27FC236}">
                <a16:creationId xmlns:a16="http://schemas.microsoft.com/office/drawing/2014/main" id="{9E1E5BA6-B3E6-48E5-B494-D68798DE2B57}"/>
              </a:ext>
            </a:extLst>
          </p:cNvPr>
          <p:cNvSpPr>
            <a:spLocks noGrp="1"/>
          </p:cNvSpPr>
          <p:nvPr>
            <p:ph idx="1"/>
          </p:nvPr>
        </p:nvSpPr>
        <p:spPr/>
        <p:txBody>
          <a:bodyPr>
            <a:normAutofit/>
          </a:bodyPr>
          <a:lstStyle/>
          <a:p>
            <a:r>
              <a:rPr lang="de-DE" u="sng" dirty="0">
                <a:hlinkClick r:id="rId2"/>
              </a:rPr>
              <a:t>https://weblog.datenwerk.at/wp-content/uploads/2017/11/dw-Blog-Header-heldenreise.png</a:t>
            </a:r>
            <a:endParaRPr lang="de-DE" u="sng" dirty="0"/>
          </a:p>
          <a:p>
            <a:r>
              <a:rPr lang="de-DE" dirty="0">
                <a:hlinkClick r:id="rId3"/>
              </a:rPr>
              <a:t>https://www.1a-telefonansagen.de/wp-content/uploads/M%C3%A4nnchen-269x300.png</a:t>
            </a:r>
            <a:endParaRPr lang="de-DE" dirty="0"/>
          </a:p>
          <a:p>
            <a:r>
              <a:rPr lang="de-DE" dirty="0">
                <a:hlinkClick r:id="rId4"/>
              </a:rPr>
              <a:t>https://cdn.shopify.com/s/files/1/1370/2447/products/LowPolyCrafts_elephant_turquoise_2_2048x.jpg?v=1527261792</a:t>
            </a:r>
            <a:endParaRPr lang="de-DE" dirty="0"/>
          </a:p>
          <a:p>
            <a:r>
              <a:rPr lang="de-DE" dirty="0">
                <a:hlinkClick r:id="rId5"/>
              </a:rPr>
              <a:t>https://www.vectorstock.com/royalty-free-vector/wind-icon-flat-style-vector-19368694</a:t>
            </a:r>
            <a:endParaRPr lang="de-DE" dirty="0"/>
          </a:p>
          <a:p>
            <a:endParaRPr lang="de-DE" dirty="0"/>
          </a:p>
          <a:p>
            <a:endParaRPr lang="de-DE" dirty="0"/>
          </a:p>
        </p:txBody>
      </p:sp>
    </p:spTree>
    <p:extLst>
      <p:ext uri="{BB962C8B-B14F-4D97-AF65-F5344CB8AC3E}">
        <p14:creationId xmlns:p14="http://schemas.microsoft.com/office/powerpoint/2010/main" val="231562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487FF7-8797-435A-A6D4-1B3E1581494F}"/>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A3C8EEAD-7A8F-4C45-BAE9-597F3AB82529}"/>
              </a:ext>
            </a:extLst>
          </p:cNvPr>
          <p:cNvSpPr>
            <a:spLocks noGrp="1"/>
          </p:cNvSpPr>
          <p:nvPr>
            <p:ph idx="1"/>
          </p:nvPr>
        </p:nvSpPr>
        <p:spPr/>
        <p:txBody>
          <a:bodyPr/>
          <a:lstStyle/>
          <a:p>
            <a:endParaRPr lang="de-DE"/>
          </a:p>
        </p:txBody>
      </p:sp>
      <p:pic>
        <p:nvPicPr>
          <p:cNvPr id="4098" name="Picture 2" descr="Bildergebnis fÃ¼r low poly">
            <a:extLst>
              <a:ext uri="{FF2B5EF4-FFF2-40B4-BE49-F238E27FC236}">
                <a16:creationId xmlns:a16="http://schemas.microsoft.com/office/drawing/2014/main" id="{4FC283BF-76F7-4C8E-86D4-613A4E626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299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584C7A-D7C9-4F2C-95F0-1EBF6741EB7D}"/>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7624AE82-39FC-4F51-A139-0BA8096849C2}"/>
              </a:ext>
            </a:extLst>
          </p:cNvPr>
          <p:cNvSpPr>
            <a:spLocks noGrp="1"/>
          </p:cNvSpPr>
          <p:nvPr>
            <p:ph idx="1"/>
          </p:nvPr>
        </p:nvSpPr>
        <p:spPr/>
        <p:txBody>
          <a:bodyPr/>
          <a:lstStyle/>
          <a:p>
            <a:endParaRPr lang="de-DE"/>
          </a:p>
        </p:txBody>
      </p:sp>
      <p:pic>
        <p:nvPicPr>
          <p:cNvPr id="1026" name="Picture 2" descr="https://lh3.googleusercontent.com/EX2dLJwMYTm0j5u-zfZ8rvzeL7qfQIV1K_DQU4q6k_V70tjTZaLL-5JlohPiOEWB0HWB-YSUuMSqWT9t7LXVeYXw4B4kpbCRVrerUVr1LaLeby9AMWihIhRxUSyt8RNVohLeu3eSj68">
            <a:extLst>
              <a:ext uri="{FF2B5EF4-FFF2-40B4-BE49-F238E27FC236}">
                <a16:creationId xmlns:a16="http://schemas.microsoft.com/office/drawing/2014/main" id="{AA06CBEF-C554-4A67-9652-7C66268A9F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4950"/>
            <a:ext cx="12192000" cy="6388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7744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C7D1EF2-1028-422F-8FA1-1A1374857520}"/>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80D87C0A-3E15-4F4F-A48B-A162262017E8}"/>
              </a:ext>
            </a:extLst>
          </p:cNvPr>
          <p:cNvSpPr>
            <a:spLocks noGrp="1"/>
          </p:cNvSpPr>
          <p:nvPr>
            <p:ph idx="1"/>
          </p:nvPr>
        </p:nvSpPr>
        <p:spPr/>
        <p:txBody>
          <a:bodyPr/>
          <a:lstStyle/>
          <a:p>
            <a:endParaRPr lang="de-DE" dirty="0"/>
          </a:p>
        </p:txBody>
      </p:sp>
      <p:pic>
        <p:nvPicPr>
          <p:cNvPr id="2050" name="Picture 2" descr="https://lh4.googleusercontent.com/BPthZ5dSlgqp4IgnLdrEhR8PX2Ygf5ChUokfBj3CdiMWHVxmKiznyV4mCDmiEfCbFJdFiUPI24eMWAAzQVuDfCpINxTd2YRI-Hr0hcYt603INzjaFgEkS_CKssgpX_ajiTwzQscm3og">
            <a:extLst>
              <a:ext uri="{FF2B5EF4-FFF2-40B4-BE49-F238E27FC236}">
                <a16:creationId xmlns:a16="http://schemas.microsoft.com/office/drawing/2014/main" id="{AE106E13-A4B5-4B2D-83C0-24E9F9767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7010399" cy="39433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lh6.googleusercontent.com/2XucEh2LcecEzXUcBnEebdqJH-B7Ly5EpblCpP1lc4QWlyHZZl7sq8pHkniOym301ZidB0m0Vo1pi5IZZhylpdLXOK5xutt8e4Czfad0zlM3siIEPt9XTj1hd0KYWqctl_ms9nKeCps">
            <a:extLst>
              <a:ext uri="{FF2B5EF4-FFF2-40B4-BE49-F238E27FC236}">
                <a16:creationId xmlns:a16="http://schemas.microsoft.com/office/drawing/2014/main" id="{BEAF783D-D99E-42D3-8460-076A93D3D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198" y="2971800"/>
            <a:ext cx="6908801" cy="388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40216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75F076-33CB-42BF-941E-BFA231C28ED9}"/>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68B4DA79-8520-487B-8EBD-124565BEC77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222435" cy="4062620"/>
          </a:xfrm>
        </p:spPr>
      </p:pic>
      <p:pic>
        <p:nvPicPr>
          <p:cNvPr id="7" name="Grafik 6">
            <a:extLst>
              <a:ext uri="{FF2B5EF4-FFF2-40B4-BE49-F238E27FC236}">
                <a16:creationId xmlns:a16="http://schemas.microsoft.com/office/drawing/2014/main" id="{195DFA4C-01E4-4819-8B4C-42F334CD66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9564" y="2795379"/>
            <a:ext cx="7222436" cy="4062620"/>
          </a:xfrm>
          <a:prstGeom prst="rect">
            <a:avLst/>
          </a:prstGeom>
        </p:spPr>
      </p:pic>
    </p:spTree>
    <p:extLst>
      <p:ext uri="{BB962C8B-B14F-4D97-AF65-F5344CB8AC3E}">
        <p14:creationId xmlns:p14="http://schemas.microsoft.com/office/powerpoint/2010/main" val="17680478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78DF569-C124-4247-811E-E92D491C19A3}"/>
              </a:ext>
            </a:extLst>
          </p:cNvPr>
          <p:cNvSpPr>
            <a:spLocks noGrp="1"/>
          </p:cNvSpPr>
          <p:nvPr>
            <p:ph type="title"/>
          </p:nvPr>
        </p:nvSpPr>
        <p:spPr/>
        <p:txBody>
          <a:bodyPr/>
          <a:lstStyle/>
          <a:p>
            <a:endParaRPr lang="de-DE"/>
          </a:p>
        </p:txBody>
      </p:sp>
      <p:pic>
        <p:nvPicPr>
          <p:cNvPr id="9" name="Inhaltsplatzhalter 8">
            <a:extLst>
              <a:ext uri="{FF2B5EF4-FFF2-40B4-BE49-F238E27FC236}">
                <a16:creationId xmlns:a16="http://schemas.microsoft.com/office/drawing/2014/main" id="{CE1AB944-05C7-4EBC-8ADF-5D19C548F4E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372236" cy="4146883"/>
          </a:xfrm>
        </p:spPr>
      </p:pic>
      <p:pic>
        <p:nvPicPr>
          <p:cNvPr id="11" name="Grafik 10">
            <a:extLst>
              <a:ext uri="{FF2B5EF4-FFF2-40B4-BE49-F238E27FC236}">
                <a16:creationId xmlns:a16="http://schemas.microsoft.com/office/drawing/2014/main" id="{3F6614C9-733F-4F4A-95ED-7C056D282A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762" y="2711115"/>
            <a:ext cx="7372237" cy="4146883"/>
          </a:xfrm>
          <a:prstGeom prst="rect">
            <a:avLst/>
          </a:prstGeom>
        </p:spPr>
      </p:pic>
    </p:spTree>
    <p:extLst>
      <p:ext uri="{BB962C8B-B14F-4D97-AF65-F5344CB8AC3E}">
        <p14:creationId xmlns:p14="http://schemas.microsoft.com/office/powerpoint/2010/main" val="1476073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4FC600-32CD-4070-B5F4-163B3DD6A8EF}"/>
              </a:ext>
            </a:extLst>
          </p:cNvPr>
          <p:cNvSpPr>
            <a:spLocks noGrp="1"/>
          </p:cNvSpPr>
          <p:nvPr>
            <p:ph type="title"/>
          </p:nvPr>
        </p:nvSpPr>
        <p:spPr/>
        <p:txBody>
          <a:bodyPr/>
          <a:lstStyle/>
          <a:p>
            <a:endParaRPr lang="de-DE"/>
          </a:p>
        </p:txBody>
      </p:sp>
      <p:pic>
        <p:nvPicPr>
          <p:cNvPr id="5" name="Inhaltsplatzhalter 4">
            <a:extLst>
              <a:ext uri="{FF2B5EF4-FFF2-40B4-BE49-F238E27FC236}">
                <a16:creationId xmlns:a16="http://schemas.microsoft.com/office/drawing/2014/main" id="{34FB6F94-9EB1-4934-BD8F-2F24CF2AF76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0"/>
            <a:ext cx="7058526" cy="3970421"/>
          </a:xfrm>
        </p:spPr>
      </p:pic>
      <p:pic>
        <p:nvPicPr>
          <p:cNvPr id="7" name="Grafik 6">
            <a:extLst>
              <a:ext uri="{FF2B5EF4-FFF2-40B4-BE49-F238E27FC236}">
                <a16:creationId xmlns:a16="http://schemas.microsoft.com/office/drawing/2014/main" id="{15206743-30C3-4384-ABF0-749B5CD336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3472" y="2887578"/>
            <a:ext cx="7058527" cy="3970421"/>
          </a:xfrm>
          <a:prstGeom prst="rect">
            <a:avLst/>
          </a:prstGeom>
        </p:spPr>
      </p:pic>
    </p:spTree>
    <p:extLst>
      <p:ext uri="{BB962C8B-B14F-4D97-AF65-F5344CB8AC3E}">
        <p14:creationId xmlns:p14="http://schemas.microsoft.com/office/powerpoint/2010/main" val="2103335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025E10C1-B8EC-479C-8BDD-8A14031AEABE}"/>
              </a:ext>
            </a:extLst>
          </p:cNvPr>
          <p:cNvPicPr>
            <a:picLocks noChangeAspect="1"/>
          </p:cNvPicPr>
          <p:nvPr/>
        </p:nvPicPr>
        <p:blipFill>
          <a:blip r:embed="rId9"/>
          <a:stretch>
            <a:fillRect/>
          </a:stretch>
        </p:blipFill>
        <p:spPr>
          <a:xfrm>
            <a:off x="0" y="961908"/>
            <a:ext cx="6096000" cy="6214056"/>
          </a:xfrm>
          <a:prstGeom prst="rect">
            <a:avLst/>
          </a:prstGeom>
        </p:spPr>
      </p:pic>
      <p:pic>
        <p:nvPicPr>
          <p:cNvPr id="6" name="4seconds_chair-squeak">
            <a:hlinkClick r:id="" action="ppaction://media"/>
            <a:extLst>
              <a:ext uri="{FF2B5EF4-FFF2-40B4-BE49-F238E27FC236}">
                <a16:creationId xmlns:a16="http://schemas.microsoft.com/office/drawing/2014/main" id="{E287467B-3C53-418F-8C77-8FB8D5AE43B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749135" y="381085"/>
            <a:ext cx="406400" cy="406400"/>
          </a:xfrm>
          <a:prstGeom prst="rect">
            <a:avLst/>
          </a:prstGeom>
        </p:spPr>
      </p:pic>
      <p:pic>
        <p:nvPicPr>
          <p:cNvPr id="4" name="Chair On Wood-SoundBible.com-1968083548">
            <a:hlinkClick r:id="" action="ppaction://media"/>
            <a:extLst>
              <a:ext uri="{FF2B5EF4-FFF2-40B4-BE49-F238E27FC236}">
                <a16:creationId xmlns:a16="http://schemas.microsoft.com/office/drawing/2014/main" id="{333D76B3-693D-4F29-8293-40E626AED95C}"/>
              </a:ext>
            </a:extLst>
          </p:cNvPr>
          <p:cNvPicPr>
            <a:picLocks noGrp="1" noChangeAspect="1"/>
          </p:cNvPicPr>
          <p:nvPr>
            <p:ph idx="1"/>
            <a:audioFile r:link="rId4"/>
            <p:extLst>
              <p:ext uri="{DAA4B4D4-6D71-4841-9C94-3DE7FCFB9230}">
                <p14:media xmlns:p14="http://schemas.microsoft.com/office/powerpoint/2010/main" r:embed="rId3"/>
              </p:ext>
            </p:extLst>
          </p:nvPr>
        </p:nvPicPr>
        <p:blipFill>
          <a:blip r:embed="rId10"/>
          <a:stretch>
            <a:fillRect/>
          </a:stretch>
        </p:blipFill>
        <p:spPr>
          <a:xfrm>
            <a:off x="2636252" y="381085"/>
            <a:ext cx="406400" cy="406400"/>
          </a:xfrm>
        </p:spPr>
      </p:pic>
      <p:pic>
        <p:nvPicPr>
          <p:cNvPr id="8" name="Grafik 7">
            <a:extLst>
              <a:ext uri="{FF2B5EF4-FFF2-40B4-BE49-F238E27FC236}">
                <a16:creationId xmlns:a16="http://schemas.microsoft.com/office/drawing/2014/main" id="{B28D263A-58ED-45FA-82A2-E8B003B51894}"/>
              </a:ext>
            </a:extLst>
          </p:cNvPr>
          <p:cNvPicPr>
            <a:picLocks noChangeAspect="1"/>
          </p:cNvPicPr>
          <p:nvPr/>
        </p:nvPicPr>
        <p:blipFill>
          <a:blip r:embed="rId11"/>
          <a:stretch>
            <a:fillRect/>
          </a:stretch>
        </p:blipFill>
        <p:spPr>
          <a:xfrm>
            <a:off x="6400802" y="1615032"/>
            <a:ext cx="5458860" cy="4907808"/>
          </a:xfrm>
          <a:prstGeom prst="rect">
            <a:avLst/>
          </a:prstGeom>
        </p:spPr>
      </p:pic>
      <p:pic>
        <p:nvPicPr>
          <p:cNvPr id="9" name="wind_swosh">
            <a:hlinkClick r:id="" action="ppaction://media"/>
            <a:extLst>
              <a:ext uri="{FF2B5EF4-FFF2-40B4-BE49-F238E27FC236}">
                <a16:creationId xmlns:a16="http://schemas.microsoft.com/office/drawing/2014/main" id="{FCD740AF-8FBF-461F-9640-BAA3EC58567C}"/>
              </a:ext>
            </a:extLst>
          </p:cNvPr>
          <p:cNvPicPr>
            <a:picLocks noChangeAspect="1"/>
          </p:cNvPicPr>
          <p:nvPr>
            <a:audioFile r:link="rId6"/>
            <p:extLst>
              <p:ext uri="{DAA4B4D4-6D71-4841-9C94-3DE7FCFB9230}">
                <p14:media xmlns:p14="http://schemas.microsoft.com/office/powerpoint/2010/main" r:embed="rId5"/>
              </p:ext>
            </p:extLst>
          </p:nvPr>
        </p:nvPicPr>
        <p:blipFill>
          <a:blip r:embed="rId10"/>
          <a:stretch>
            <a:fillRect/>
          </a:stretch>
        </p:blipFill>
        <p:spPr>
          <a:xfrm>
            <a:off x="8927032" y="335160"/>
            <a:ext cx="406400" cy="406400"/>
          </a:xfrm>
          <a:prstGeom prst="rect">
            <a:avLst/>
          </a:prstGeom>
        </p:spPr>
      </p:pic>
    </p:spTree>
    <p:extLst>
      <p:ext uri="{BB962C8B-B14F-4D97-AF65-F5344CB8AC3E}">
        <p14:creationId xmlns:p14="http://schemas.microsoft.com/office/powerpoint/2010/main" val="259071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93"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79"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84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5" fill="hold" display="0">
                  <p:stCondLst>
                    <p:cond delay="indefinite"/>
                  </p:stCondLst>
                  <p:endCondLst>
                    <p:cond evt="onStopAudio" delay="0">
                      <p:tgtEl>
                        <p:sldTgt/>
                      </p:tgtEl>
                    </p:cond>
                  </p:endCondLst>
                </p:cTn>
                <p:tgtEl>
                  <p:spTgt spid="4"/>
                </p:tgtEl>
              </p:cMediaNode>
            </p:audio>
            <p:audio>
              <p:cMediaNode vol="80000">
                <p:cTn id="16" fill="hold" display="0">
                  <p:stCondLst>
                    <p:cond delay="indefinite"/>
                  </p:stCondLst>
                  <p:endCondLst>
                    <p:cond evt="onStopAudio" delay="0">
                      <p:tgtEl>
                        <p:sldTgt/>
                      </p:tgtEl>
                    </p:cond>
                  </p:endCondLst>
                </p:cTn>
                <p:tgtEl>
                  <p:spTgt spid="6"/>
                </p:tgtEl>
              </p:cMediaNode>
            </p:audio>
            <p:audio>
              <p:cMediaNode vol="80000">
                <p:cTn id="1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22B601D-BDC4-4819-9994-3928E03E2FE0}"/>
              </a:ext>
            </a:extLst>
          </p:cNvPr>
          <p:cNvSpPr>
            <a:spLocks noGrp="1"/>
          </p:cNvSpPr>
          <p:nvPr>
            <p:ph type="title"/>
          </p:nvPr>
        </p:nvSpPr>
        <p:spPr/>
        <p:txBody>
          <a:bodyPr/>
          <a:lstStyle/>
          <a:p>
            <a:endParaRPr lang="de-DE"/>
          </a:p>
        </p:txBody>
      </p:sp>
      <p:pic>
        <p:nvPicPr>
          <p:cNvPr id="6" name="2_seconds_bear-like-sounds-clean">
            <a:hlinkClick r:id="" action="ppaction://media"/>
            <a:extLst>
              <a:ext uri="{FF2B5EF4-FFF2-40B4-BE49-F238E27FC236}">
                <a16:creationId xmlns:a16="http://schemas.microsoft.com/office/drawing/2014/main" id="{A767FE1D-9FE6-4F50-B3AD-3F5FC220AB36}"/>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8874539" y="1027906"/>
            <a:ext cx="406400" cy="406400"/>
          </a:xfrm>
        </p:spPr>
      </p:pic>
      <p:pic>
        <p:nvPicPr>
          <p:cNvPr id="4" name="3seconds_rustling-bushes">
            <a:hlinkClick r:id="" action="ppaction://media"/>
            <a:extLst>
              <a:ext uri="{FF2B5EF4-FFF2-40B4-BE49-F238E27FC236}">
                <a16:creationId xmlns:a16="http://schemas.microsoft.com/office/drawing/2014/main" id="{6C239E5B-6ADA-4C5C-A9FE-B4F2D3099F2E}"/>
              </a:ext>
            </a:extLst>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2579687" y="1027906"/>
            <a:ext cx="406400" cy="406400"/>
          </a:xfrm>
          <a:prstGeom prst="rect">
            <a:avLst/>
          </a:prstGeom>
        </p:spPr>
      </p:pic>
      <p:pic>
        <p:nvPicPr>
          <p:cNvPr id="5" name="Grafik 4">
            <a:extLst>
              <a:ext uri="{FF2B5EF4-FFF2-40B4-BE49-F238E27FC236}">
                <a16:creationId xmlns:a16="http://schemas.microsoft.com/office/drawing/2014/main" id="{55A8D88F-C1B6-4D7E-9B92-C4F209CE3C81}"/>
              </a:ext>
            </a:extLst>
          </p:cNvPr>
          <p:cNvPicPr>
            <a:picLocks noChangeAspect="1"/>
          </p:cNvPicPr>
          <p:nvPr/>
        </p:nvPicPr>
        <p:blipFill>
          <a:blip r:embed="rId8"/>
          <a:stretch>
            <a:fillRect/>
          </a:stretch>
        </p:blipFill>
        <p:spPr>
          <a:xfrm>
            <a:off x="0" y="1758950"/>
            <a:ext cx="5830957" cy="4621987"/>
          </a:xfrm>
          <a:prstGeom prst="rect">
            <a:avLst/>
          </a:prstGeom>
        </p:spPr>
      </p:pic>
      <p:pic>
        <p:nvPicPr>
          <p:cNvPr id="7" name="Grafik 6">
            <a:extLst>
              <a:ext uri="{FF2B5EF4-FFF2-40B4-BE49-F238E27FC236}">
                <a16:creationId xmlns:a16="http://schemas.microsoft.com/office/drawing/2014/main" id="{CC9E0662-240F-4703-8E35-C97EEF50F4EE}"/>
              </a:ext>
            </a:extLst>
          </p:cNvPr>
          <p:cNvPicPr>
            <a:picLocks noChangeAspect="1"/>
          </p:cNvPicPr>
          <p:nvPr/>
        </p:nvPicPr>
        <p:blipFill>
          <a:blip r:embed="rId9"/>
          <a:stretch>
            <a:fillRect/>
          </a:stretch>
        </p:blipFill>
        <p:spPr>
          <a:xfrm>
            <a:off x="6257944" y="1758950"/>
            <a:ext cx="6291864" cy="4621986"/>
          </a:xfrm>
          <a:prstGeom prst="rect">
            <a:avLst/>
          </a:prstGeom>
        </p:spPr>
      </p:pic>
    </p:spTree>
    <p:extLst>
      <p:ext uri="{BB962C8B-B14F-4D97-AF65-F5344CB8AC3E}">
        <p14:creationId xmlns:p14="http://schemas.microsoft.com/office/powerpoint/2010/main" val="1110723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529"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1" fill="hold" display="0">
                  <p:stCondLst>
                    <p:cond delay="indefinite"/>
                  </p:stCondLst>
                  <p:endCondLst>
                    <p:cond evt="onStopAudio" delay="0">
                      <p:tgtEl>
                        <p:sldTgt/>
                      </p:tgtEl>
                    </p:cond>
                  </p:endCondLst>
                </p:cTn>
                <p:tgtEl>
                  <p:spTgt spid="4"/>
                </p:tgtEl>
              </p:cMediaNode>
            </p:audio>
            <p:audio>
              <p:cMediaNode vol="80000">
                <p:cTn id="12" fill="hold" display="0">
                  <p:stCondLst>
                    <p:cond delay="indefinite"/>
                  </p:stCondLst>
                  <p:endCondLst>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651</Words>
  <Application>Microsoft Office PowerPoint</Application>
  <PresentationFormat>Breitbild</PresentationFormat>
  <Paragraphs>46</Paragraphs>
  <Slides>11</Slides>
  <Notes>9</Notes>
  <HiddenSlides>0</HiddenSlides>
  <MMClips>6</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11</vt:i4>
      </vt:variant>
    </vt:vector>
  </HeadingPairs>
  <TitlesOfParts>
    <vt:vector size="15" baseType="lpstr">
      <vt:lpstr>Arial</vt:lpstr>
      <vt:lpstr>Calibri</vt:lpstr>
      <vt:lpstr>Calibri Light</vt:lpstr>
      <vt:lpstr>Office</vt:lpstr>
      <vt:lpstr>Mit welchen akustischen Methoden lässt sich die Immersion bei einfachen Low-Poly-Modellen in einer VR-Umgebung verbessern?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Quellenverzeichnis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Mit welchen akustischen Methoden lässt sich die Immersion bei einfachen Low-Poly-Modellen in einer VR-Umgebung verbessern?</dc:title>
  <dc:creator>Xuan Linh Do</dc:creator>
  <cp:lastModifiedBy>Xuan Linh Do</cp:lastModifiedBy>
  <cp:revision>10</cp:revision>
  <dcterms:created xsi:type="dcterms:W3CDTF">2019-01-13T17:50:30Z</dcterms:created>
  <dcterms:modified xsi:type="dcterms:W3CDTF">2019-01-13T19:21:17Z</dcterms:modified>
</cp:coreProperties>
</file>